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8" r:id="rId3"/>
    <p:sldId id="305" r:id="rId4"/>
    <p:sldId id="306" r:id="rId5"/>
    <p:sldId id="301" r:id="rId6"/>
    <p:sldId id="302" r:id="rId7"/>
    <p:sldId id="303" r:id="rId8"/>
    <p:sldId id="304" r:id="rId9"/>
    <p:sldId id="298" r:id="rId10"/>
    <p:sldId id="299" r:id="rId11"/>
    <p:sldId id="300" r:id="rId12"/>
    <p:sldId id="289" r:id="rId13"/>
    <p:sldId id="28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CE3"/>
    <a:srgbClr val="FFEBEB"/>
    <a:srgbClr val="C5E0B4"/>
    <a:srgbClr val="FFD9D9"/>
    <a:srgbClr val="FF9797"/>
    <a:srgbClr val="F4B168"/>
    <a:srgbClr val="AEBE72"/>
    <a:srgbClr val="57D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2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63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85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5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60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75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7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9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16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D0E2B-DEDB-4FBD-8C26-0473DE41FC0A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3DD2-F492-453B-9338-B11C2F0BE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94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圓角矩形 20"/>
          <p:cNvSpPr/>
          <p:nvPr/>
        </p:nvSpPr>
        <p:spPr>
          <a:xfrm>
            <a:off x="571946" y="533400"/>
            <a:ext cx="10804265" cy="5711797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1673" y="1210185"/>
            <a:ext cx="9144000" cy="2086575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altLang="zh-TW" sz="8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altLang="zh-TW" sz="8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zh-TW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112</a:t>
            </a:r>
            <a:r>
              <a:rPr lang="zh-TW" altLang="en-US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學年度</a:t>
            </a:r>
            <a:r>
              <a:rPr lang="en-US" altLang="zh-TW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/>
            </a:r>
            <a:br>
              <a:rPr lang="en-US" altLang="zh-TW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   </a:t>
            </a:r>
            <a:r>
              <a:rPr lang="en-US" altLang="zh-TW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/>
            </a:r>
            <a:br>
              <a:rPr lang="en-US" altLang="zh-TW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富岡國小</a:t>
            </a:r>
            <a:r>
              <a:rPr lang="zh-TW" altLang="en-US" sz="8000" dirty="0" smtClean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校務</a:t>
            </a:r>
            <a:r>
              <a:rPr lang="zh-TW" altLang="en-US" sz="8000" dirty="0">
                <a:solidFill>
                  <a:schemeClr val="bg2">
                    <a:lumMod val="25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宣導</a:t>
            </a:r>
            <a:endParaRPr lang="zh-TW" altLang="en-US" sz="8000" dirty="0">
              <a:solidFill>
                <a:schemeClr val="bg2">
                  <a:lumMod val="25000"/>
                </a:schemeClr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45" y="2651218"/>
            <a:ext cx="2888565" cy="408592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48" y="2474805"/>
            <a:ext cx="2560990" cy="3622562"/>
          </a:xfrm>
          <a:prstGeom prst="rect">
            <a:avLst/>
          </a:prstGeom>
        </p:spPr>
      </p:pic>
      <p:pic>
        <p:nvPicPr>
          <p:cNvPr id="1026" name="Picture 2" descr="富岡-小一新鮮人-手拿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49123" r="3185"/>
          <a:stretch>
            <a:fillRect/>
          </a:stretch>
        </p:blipFill>
        <p:spPr bwMode="auto">
          <a:xfrm>
            <a:off x="2173120" y="4103915"/>
            <a:ext cx="8037679" cy="19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0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7335" y="176227"/>
            <a:ext cx="10515600" cy="996747"/>
          </a:xfrm>
        </p:spPr>
        <p:txBody>
          <a:bodyPr/>
          <a:lstStyle/>
          <a:p>
            <a:r>
              <a:rPr lang="zh-TW" altLang="en-US" dirty="0"/>
              <a:t>流感電子化系統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EB34539-CA21-2A97-9794-4991E70BB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49" b="20018"/>
          <a:stretch/>
        </p:blipFill>
        <p:spPr>
          <a:xfrm>
            <a:off x="838201" y="1259377"/>
            <a:ext cx="3548974" cy="534796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B6399CF-B6E4-A0A0-868D-2D142FCC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69" t="7275" r="2297" b="17985"/>
          <a:stretch/>
        </p:blipFill>
        <p:spPr>
          <a:xfrm>
            <a:off x="8445761" y="1259376"/>
            <a:ext cx="3464137" cy="5347968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956E8DF3-2953-2958-0BD7-4FA15806F8C1}"/>
              </a:ext>
            </a:extLst>
          </p:cNvPr>
          <p:cNvSpPr/>
          <p:nvPr/>
        </p:nvSpPr>
        <p:spPr>
          <a:xfrm>
            <a:off x="-68094" y="4153711"/>
            <a:ext cx="1353766" cy="836579"/>
          </a:xfrm>
          <a:prstGeom prst="wedgeRectCallout">
            <a:avLst>
              <a:gd name="adj1" fmla="val 55321"/>
              <a:gd name="adj2" fmla="val 903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這兩個都要打勾</a:t>
            </a: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9005EF2F-7312-7498-5C17-F7AD39DD4E25}"/>
              </a:ext>
            </a:extLst>
          </p:cNvPr>
          <p:cNvSpPr/>
          <p:nvPr/>
        </p:nvSpPr>
        <p:spPr>
          <a:xfrm>
            <a:off x="9622277" y="5700408"/>
            <a:ext cx="1731523" cy="40856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看完後按同意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775DD17-62FB-9F12-C0A5-64F485F22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019"/>
          <a:stretch/>
        </p:blipFill>
        <p:spPr>
          <a:xfrm>
            <a:off x="4883690" y="1172974"/>
            <a:ext cx="3166911" cy="5347967"/>
          </a:xfrm>
          <a:prstGeom prst="rect">
            <a:avLst/>
          </a:prstGeom>
        </p:spPr>
      </p:pic>
      <p:sp>
        <p:nvSpPr>
          <p:cNvPr id="16" name="語音泡泡: 矩形 15">
            <a:extLst>
              <a:ext uri="{FF2B5EF4-FFF2-40B4-BE49-F238E27FC236}">
                <a16:creationId xmlns:a16="http://schemas.microsoft.com/office/drawing/2014/main" id="{25D75A92-574F-D44A-9DCF-2C9E5387C1ED}"/>
              </a:ext>
            </a:extLst>
          </p:cNvPr>
          <p:cNvSpPr/>
          <p:nvPr/>
        </p:nvSpPr>
        <p:spPr>
          <a:xfrm>
            <a:off x="6645349" y="2827511"/>
            <a:ext cx="1800412" cy="61264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本校接種日期</a:t>
            </a:r>
          </a:p>
        </p:txBody>
      </p:sp>
      <p:sp>
        <p:nvSpPr>
          <p:cNvPr id="17" name="語音泡泡: 矩形 16">
            <a:extLst>
              <a:ext uri="{FF2B5EF4-FFF2-40B4-BE49-F238E27FC236}">
                <a16:creationId xmlns:a16="http://schemas.microsoft.com/office/drawing/2014/main" id="{19F6527D-9EB9-6FD0-AD7E-63EDEA4916A8}"/>
              </a:ext>
            </a:extLst>
          </p:cNvPr>
          <p:cNvSpPr/>
          <p:nvPr/>
        </p:nvSpPr>
        <p:spPr>
          <a:xfrm>
            <a:off x="6631154" y="4572000"/>
            <a:ext cx="1915961" cy="612648"/>
          </a:xfrm>
          <a:prstGeom prst="wedgeRectCallout">
            <a:avLst>
              <a:gd name="adj1" fmla="val -58014"/>
              <a:gd name="adj2" fmla="val 677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只限於要</a:t>
            </a:r>
            <a:endParaRPr lang="en-US" altLang="zh-TW" dirty="0"/>
          </a:p>
          <a:p>
            <a:pPr algn="ctr"/>
            <a:r>
              <a:rPr lang="zh-TW" altLang="en-US" dirty="0"/>
              <a:t>在學校打針的</a:t>
            </a:r>
          </a:p>
        </p:txBody>
      </p:sp>
    </p:spTree>
    <p:extLst>
      <p:ext uri="{BB962C8B-B14F-4D97-AF65-F5344CB8AC3E}">
        <p14:creationId xmlns:p14="http://schemas.microsoft.com/office/powerpoint/2010/main" val="361619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EB1A51-D56B-F8A8-72B5-2668A3C4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流感電子化系統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4873909-53DD-E5A1-B3FF-2722BAC92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87" b="18195"/>
          <a:stretch/>
        </p:blipFill>
        <p:spPr>
          <a:xfrm>
            <a:off x="1337881" y="1360966"/>
            <a:ext cx="3177503" cy="513190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D66852-0451-9CCA-E6E7-72F3CC2AB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6" t="5324" b="19845"/>
          <a:stretch/>
        </p:blipFill>
        <p:spPr>
          <a:xfrm>
            <a:off x="7807006" y="1360966"/>
            <a:ext cx="3054292" cy="5131909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98802A3D-1D80-1286-B933-02229D63CDBD}"/>
              </a:ext>
            </a:extLst>
          </p:cNvPr>
          <p:cNvSpPr/>
          <p:nvPr/>
        </p:nvSpPr>
        <p:spPr>
          <a:xfrm>
            <a:off x="3419135" y="1796903"/>
            <a:ext cx="2396874" cy="61264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填寫</a:t>
            </a:r>
            <a:endParaRPr lang="en-US" altLang="zh-TW" dirty="0"/>
          </a:p>
          <a:p>
            <a:pPr algn="ctr"/>
            <a:r>
              <a:rPr lang="zh-TW" altLang="en-US" dirty="0"/>
              <a:t>家長名字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0B3C6837-B93D-5D5A-D1E0-757E7627514E}"/>
              </a:ext>
            </a:extLst>
          </p:cNvPr>
          <p:cNvSpPr/>
          <p:nvPr/>
        </p:nvSpPr>
        <p:spPr>
          <a:xfrm>
            <a:off x="3816628" y="2813378"/>
            <a:ext cx="2396874" cy="612648"/>
          </a:xfrm>
          <a:prstGeom prst="wedgeRoundRectCallout">
            <a:avLst>
              <a:gd name="adj1" fmla="val -40351"/>
              <a:gd name="adj2" fmla="val 711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這裡可以往下拉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C4EDD513-4CBA-7A12-6D00-0CC32EBC505A}"/>
              </a:ext>
            </a:extLst>
          </p:cNvPr>
          <p:cNvSpPr/>
          <p:nvPr/>
        </p:nvSpPr>
        <p:spPr>
          <a:xfrm>
            <a:off x="4160372" y="4040478"/>
            <a:ext cx="1815126" cy="612648"/>
          </a:xfrm>
          <a:prstGeom prst="wedgeRoundRectCallout">
            <a:avLst>
              <a:gd name="adj1" fmla="val -82959"/>
              <a:gd name="adj2" fmla="val 607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無者免填</a:t>
            </a: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C574EF19-979E-F9C4-3094-11C267E79913}"/>
              </a:ext>
            </a:extLst>
          </p:cNvPr>
          <p:cNvSpPr/>
          <p:nvPr/>
        </p:nvSpPr>
        <p:spPr>
          <a:xfrm>
            <a:off x="10047767" y="2686529"/>
            <a:ext cx="1711842" cy="1144276"/>
          </a:xfrm>
          <a:prstGeom prst="wedgeRectCallout">
            <a:avLst>
              <a:gd name="adj1" fmla="val -52083"/>
              <a:gd name="adj2" fmla="val 662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用手指直接在綠色框框內</a:t>
            </a:r>
            <a:endParaRPr lang="en-US" altLang="zh-TW" dirty="0"/>
          </a:p>
          <a:p>
            <a:pPr algn="ctr"/>
            <a:r>
              <a:rPr lang="zh-TW" altLang="en-US" dirty="0"/>
              <a:t>簽名</a:t>
            </a:r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88631C4E-ED71-04FA-8054-E3626027FEFA}"/>
              </a:ext>
            </a:extLst>
          </p:cNvPr>
          <p:cNvSpPr/>
          <p:nvPr/>
        </p:nvSpPr>
        <p:spPr>
          <a:xfrm>
            <a:off x="10396053" y="4368069"/>
            <a:ext cx="1363555" cy="1037950"/>
          </a:xfrm>
          <a:prstGeom prst="wedgeRectCallout">
            <a:avLst>
              <a:gd name="adj1" fmla="val -59042"/>
              <a:gd name="adj2" fmla="val 440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簽好按送出即可</a:t>
            </a:r>
          </a:p>
        </p:txBody>
      </p:sp>
    </p:spTree>
    <p:extLst>
      <p:ext uri="{BB962C8B-B14F-4D97-AF65-F5344CB8AC3E}">
        <p14:creationId xmlns:p14="http://schemas.microsoft.com/office/powerpoint/2010/main" val="351615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21"/>
          <p:cNvSpPr/>
          <p:nvPr/>
        </p:nvSpPr>
        <p:spPr>
          <a:xfrm>
            <a:off x="326913" y="1261820"/>
            <a:ext cx="11556399" cy="53687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0628" y="433872"/>
            <a:ext cx="3307080" cy="991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總務處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9" y="-238108"/>
            <a:ext cx="2657139" cy="1878479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79" y="5069541"/>
            <a:ext cx="2529805" cy="17884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2183" y="1580969"/>
            <a:ext cx="4424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44805">
              <a:spcAft>
                <a:spcPts val="0"/>
              </a:spcAft>
            </a:pPr>
            <a:r>
              <a:rPr lang="zh-TW" altLang="en-US" sz="4000" b="1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工程採購</a:t>
            </a:r>
            <a:endParaRPr lang="zh-TW" altLang="zh-TW" sz="4000" b="1" kern="1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4594" y="3073176"/>
            <a:ext cx="10322170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60000">
              <a:lnSpc>
                <a:spcPts val="4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工程及設備充實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案：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indent="-360000">
              <a:lnSpc>
                <a:spcPts val="4500"/>
              </a:lnSpc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暑假期間，冷氣全面安裝完成。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indent="-360000">
              <a:lnSpc>
                <a:spcPts val="4500"/>
              </a:lnSpc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中年級教室修繕竣工驗收中。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indent="-360000">
              <a:lnSpc>
                <a:spcPts val="4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電腦教室空間美化、裝修規劃中。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indent="-360000">
              <a:lnSpc>
                <a:spcPts val="4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活動中心防水、空間環境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改善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規劃中。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44061" y="2423748"/>
            <a:ext cx="1049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目標：充實各項軟硬體設施，建置</a:t>
            </a:r>
            <a:r>
              <a:rPr lang="zh-TW" altLang="zh-TW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優質的學習環境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4268337" y="134676"/>
            <a:ext cx="6118059" cy="480544"/>
            <a:chOff x="4268337" y="134676"/>
            <a:chExt cx="6118059" cy="480544"/>
          </a:xfrm>
        </p:grpSpPr>
        <p:grpSp>
          <p:nvGrpSpPr>
            <p:cNvPr id="17" name="群組 16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19" name="＞形箭號 18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20" name="＞形箭號 19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21" name="＞形箭號 20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rgbClr val="FF0000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18" name="＞形箭號 17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7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18"/>
          <p:cNvSpPr/>
          <p:nvPr/>
        </p:nvSpPr>
        <p:spPr>
          <a:xfrm>
            <a:off x="306635" y="1255501"/>
            <a:ext cx="11556399" cy="53687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2465" y="402174"/>
            <a:ext cx="3307080" cy="991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輔導室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9" y="-238108"/>
            <a:ext cx="2657139" cy="1878479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47" y="842371"/>
            <a:ext cx="2529805" cy="17884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1953" y="1409288"/>
            <a:ext cx="10980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kern="1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標楷體" panose="03000509000000000000" pitchFamily="65" charset="-120"/>
              </a:rPr>
              <a:t>1.</a:t>
            </a:r>
            <a:r>
              <a:rPr lang="zh-TW" altLang="en-US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親職教育講座</a:t>
            </a:r>
            <a:r>
              <a:rPr lang="en-US" altLang="zh-TW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:</a:t>
            </a:r>
          </a:p>
          <a:p>
            <a:r>
              <a:rPr lang="zh-TW" altLang="en-US" sz="2400" kern="100" dirty="0">
                <a:ea typeface="標楷體" panose="03000509000000000000" pitchFamily="65" charset="-120"/>
                <a:cs typeface="Arial" panose="020B0604020202020204" pitchFamily="34" charset="0"/>
              </a:rPr>
              <a:t>時間：</a:t>
            </a:r>
            <a:r>
              <a:rPr lang="en-US" altLang="zh-TW" sz="2400" kern="100" dirty="0">
                <a:ea typeface="標楷體" panose="03000509000000000000" pitchFamily="65" charset="-120"/>
                <a:cs typeface="Arial" panose="020B0604020202020204" pitchFamily="34" charset="0"/>
              </a:rPr>
              <a:t>112.10.21(</a:t>
            </a:r>
            <a:r>
              <a:rPr lang="zh-TW" altLang="en-US" sz="2400" kern="100" dirty="0">
                <a:ea typeface="標楷體" panose="03000509000000000000" pitchFamily="65" charset="-120"/>
                <a:cs typeface="Arial" panose="020B0604020202020204" pitchFamily="34" charset="0"/>
              </a:rPr>
              <a:t>六</a:t>
            </a:r>
            <a:r>
              <a:rPr lang="en-US" altLang="zh-TW" sz="2400" kern="100" dirty="0">
                <a:ea typeface="標楷體" panose="03000509000000000000" pitchFamily="65" charset="-120"/>
                <a:cs typeface="Arial" panose="020B0604020202020204" pitchFamily="34" charset="0"/>
              </a:rPr>
              <a:t>)9:00-12:00</a:t>
            </a:r>
            <a:r>
              <a:rPr lang="zh-TW" altLang="en-US" sz="2400" kern="100" dirty="0"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en-US" altLang="zh-TW" sz="2400" kern="1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kern="100" dirty="0">
                <a:ea typeface="標楷體" panose="03000509000000000000" pitchFamily="65" charset="-120"/>
                <a:cs typeface="Arial" panose="020B0604020202020204" pitchFamily="34" charset="0"/>
              </a:rPr>
              <a:t>講師：羅怡君</a:t>
            </a:r>
            <a:endParaRPr lang="en-US" altLang="zh-TW" sz="2400" kern="1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kern="100" dirty="0">
                <a:ea typeface="標楷體" panose="03000509000000000000" pitchFamily="65" charset="-120"/>
                <a:cs typeface="Arial" panose="020B0604020202020204" pitchFamily="34" charset="0"/>
              </a:rPr>
              <a:t>主題：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那些被禁止的事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從生活中培養思辨力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」</a:t>
            </a:r>
            <a:endParaRPr lang="en-US" altLang="zh-TW" sz="2600" kern="1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8660" y="3123113"/>
            <a:ext cx="108705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2</a:t>
            </a:r>
            <a:r>
              <a:rPr lang="en-US" altLang="zh-TW" sz="2600" kern="1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.</a:t>
            </a:r>
            <a:r>
              <a:rPr lang="zh-TW" altLang="en-US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特殊生鑑定</a:t>
            </a:r>
            <a:r>
              <a:rPr lang="en-US" altLang="zh-TW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:</a:t>
            </a:r>
            <a:r>
              <a:rPr lang="zh-TW" altLang="en-US" sz="2600" kern="100" dirty="0">
                <a:ea typeface="標楷體" panose="03000509000000000000" pitchFamily="65" charset="-120"/>
              </a:rPr>
              <a:t>  若發現孩子有嚴重學習困難或情緒困難，歡迎和導師、輔導室討論。</a:t>
            </a:r>
            <a:endParaRPr lang="zh-TW" altLang="en-US" sz="26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4268337" y="134676"/>
            <a:ext cx="6118059" cy="480544"/>
            <a:chOff x="4268337" y="134676"/>
            <a:chExt cx="6118059" cy="480544"/>
          </a:xfrm>
        </p:grpSpPr>
        <p:grpSp>
          <p:nvGrpSpPr>
            <p:cNvPr id="25" name="群組 24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27" name="＞形箭號 26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28" name="＞形箭號 27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29" name="＞形箭號 28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26" name="＞形箭號 25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rgbClr val="C00000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668660" y="4253351"/>
            <a:ext cx="110334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3</a:t>
            </a:r>
            <a:r>
              <a:rPr lang="en-US" altLang="zh-TW" sz="2600" kern="1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.</a:t>
            </a:r>
            <a:r>
              <a:rPr lang="zh-TW" altLang="zh-TW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樂齡學習中心開設豐富且多元的課程，歡迎爺爺奶奶報名，活到老</a:t>
            </a:r>
            <a:endParaRPr lang="en-US" altLang="zh-TW" sz="2600" kern="100" dirty="0"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zh-TW" altLang="en-US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   </a:t>
            </a:r>
            <a:r>
              <a:rPr lang="zh-TW" altLang="zh-TW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學到老</a:t>
            </a:r>
            <a:r>
              <a:rPr lang="zh-TW" altLang="en-US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，有興趣者請洽詢輔導室陳老師</a:t>
            </a:r>
            <a:r>
              <a:rPr lang="zh-TW" altLang="zh-TW" sz="26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。</a:t>
            </a:r>
            <a:endParaRPr lang="zh-TW" altLang="en-US" sz="2600" dirty="0"/>
          </a:p>
        </p:txBody>
      </p:sp>
      <p:sp>
        <p:nvSpPr>
          <p:cNvPr id="21" name="矩形 20"/>
          <p:cNvSpPr/>
          <p:nvPr/>
        </p:nvSpPr>
        <p:spPr>
          <a:xfrm>
            <a:off x="668660" y="5326720"/>
            <a:ext cx="10840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4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.</a:t>
            </a:r>
            <a:r>
              <a:rPr lang="zh-TW" altLang="en-US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家庭教育諮詢專線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412-8185(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手機請加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02)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，若有家庭問題、婚姻溝通、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 性別交往、自我調適、親子關係、人際關係或溝通等問題，皆可詢問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048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2465" y="422414"/>
            <a:ext cx="3307080" cy="991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教務處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9" y="-238108"/>
            <a:ext cx="2657139" cy="1878479"/>
          </a:xfrm>
        </p:spPr>
      </p:pic>
      <p:sp>
        <p:nvSpPr>
          <p:cNvPr id="14" name="圓角矩形 13"/>
          <p:cNvSpPr/>
          <p:nvPr/>
        </p:nvSpPr>
        <p:spPr>
          <a:xfrm>
            <a:off x="267597" y="1249772"/>
            <a:ext cx="11556399" cy="53687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47" y="5294745"/>
            <a:ext cx="2529805" cy="17884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5781" y="1531731"/>
            <a:ext cx="4424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lvl="0" indent="-3448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壹、課程規劃</a:t>
            </a:r>
            <a:endParaRPr kumimoji="0" lang="zh-TW" altLang="zh-TW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8113" y="2295938"/>
            <a:ext cx="10783973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44805">
              <a:lnSpc>
                <a:spcPct val="150000"/>
              </a:lnSpc>
              <a:defRPr/>
            </a:pP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一、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108</a:t>
            </a:r>
            <a:r>
              <a:rPr kumimoji="0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學年度起，依照不同教育階段逐年落實推動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12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年國教課綱。</a:t>
            </a:r>
            <a:endParaRPr lang="en-US" altLang="zh-TW" sz="28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81075" marR="0" lvl="0" indent="-785813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二、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新細明體" panose="02020500000000000000" pitchFamily="18" charset="-120"/>
                <a:cs typeface="+mn-cs"/>
              </a:rPr>
              <a:t>112</a:t>
            </a:r>
            <a:r>
              <a:rPr kumimoji="0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學年度一、二</a:t>
            </a: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、三、四、五</a:t>
            </a:r>
            <a:r>
              <a:rPr kumimoji="0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年級學生之學習節數依照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12</a:t>
            </a:r>
            <a:r>
              <a:rPr kumimoji="0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年國教課綱規劃</a:t>
            </a: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；六</a:t>
            </a:r>
            <a:r>
              <a:rPr kumimoji="0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年級之學習節數仍依九年一貫課程綱要規劃。</a:t>
            </a:r>
            <a:endParaRPr kumimoji="0" lang="en-US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539750" lvl="0" indent="-344805">
              <a:lnSpc>
                <a:spcPct val="150000"/>
              </a:lnSpc>
              <a:defRPr/>
            </a:pP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三、課程分部定課程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學習領域課程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與校訂課程</a:t>
            </a:r>
            <a:r>
              <a:rPr lang="en-US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彈性學習課程</a:t>
            </a:r>
            <a:r>
              <a:rPr lang="en-US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kumimoji="0" lang="en-US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539750" indent="-344805">
              <a:lnSpc>
                <a:spcPct val="150000"/>
              </a:lnSpc>
              <a:defRPr/>
            </a:pP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四、依國民小學學生成績評量準則及補充規定，每</a:t>
            </a:r>
            <a:r>
              <a:rPr lang="zh-TW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學期辦理</a:t>
            </a:r>
            <a:r>
              <a:rPr lang="en-US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次成 績定期評量。</a:t>
            </a:r>
          </a:p>
          <a:p>
            <a:pPr marL="539750" lvl="0" indent="-344805">
              <a:spcBef>
                <a:spcPts val="600"/>
              </a:spcBef>
              <a:defRPr/>
            </a:pPr>
            <a:endParaRPr kumimoji="0" lang="en-US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539750" marR="0" lvl="0" indent="-3448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209021" y="304538"/>
            <a:ext cx="6118059" cy="480544"/>
            <a:chOff x="4268337" y="134676"/>
            <a:chExt cx="6118059" cy="480544"/>
          </a:xfrm>
        </p:grpSpPr>
        <p:grpSp>
          <p:nvGrpSpPr>
            <p:cNvPr id="23" name="群組 22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25" name="＞形箭號 24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rgbClr val="C00000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26" name="＞形箭號 25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27" name="＞形箭號 26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24" name="＞形箭號 23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67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2465" y="422414"/>
            <a:ext cx="3307080" cy="991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教務處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9" y="-238108"/>
            <a:ext cx="2657139" cy="1878479"/>
          </a:xfrm>
        </p:spPr>
      </p:pic>
      <p:sp>
        <p:nvSpPr>
          <p:cNvPr id="14" name="圓角矩形 13"/>
          <p:cNvSpPr/>
          <p:nvPr/>
        </p:nvSpPr>
        <p:spPr>
          <a:xfrm>
            <a:off x="267597" y="1249772"/>
            <a:ext cx="11556399" cy="53687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0863" y="1327095"/>
            <a:ext cx="643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lvl="0" indent="-3448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富岡國小校訂課程規劃圖</a:t>
            </a:r>
          </a:p>
          <a:p>
            <a:pPr marL="539750" marR="0" lvl="0" indent="-3448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209021" y="304538"/>
            <a:ext cx="6118059" cy="480544"/>
            <a:chOff x="4268337" y="134676"/>
            <a:chExt cx="6118059" cy="480544"/>
          </a:xfrm>
        </p:grpSpPr>
        <p:grpSp>
          <p:nvGrpSpPr>
            <p:cNvPr id="23" name="群組 22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25" name="＞形箭號 24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rgbClr val="C00000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26" name="＞形箭號 25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27" name="＞形箭號 26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24" name="＞形箭號 23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  <p:pic>
        <p:nvPicPr>
          <p:cNvPr id="17" name="內容版面配置區 4">
            <a:extLst>
              <a:ext uri="{FF2B5EF4-FFF2-40B4-BE49-F238E27FC236}">
                <a16:creationId xmlns:a16="http://schemas.microsoft.com/office/drawing/2014/main" id="{C47DC457-0F88-4B7A-B25F-BF781B4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62" y="1012463"/>
            <a:ext cx="6579200" cy="5410306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D02415D7-C2BC-47CF-83C1-A77CBE16FE5E}"/>
              </a:ext>
            </a:extLst>
          </p:cNvPr>
          <p:cNvSpPr txBox="1"/>
          <p:nvPr/>
        </p:nvSpPr>
        <p:spPr>
          <a:xfrm>
            <a:off x="363606" y="1491178"/>
            <a:ext cx="50488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 ◆學校特色課程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學校自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學年度起實施十二年課綱，彈性課程ㄧ年級實施「悅讀趣」、「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國際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教育」、「創意生活」課程。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推動客語生活學校系列課程：一年級擂茶製作；二年級打粢粑；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三年級搓湯圓；四年級牛汶水製作；五年級童玩製作；六年級老街導覽。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74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2465" y="422414"/>
            <a:ext cx="3307080" cy="991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教務處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9" y="-238108"/>
            <a:ext cx="2657139" cy="1878479"/>
          </a:xfrm>
        </p:spPr>
      </p:pic>
      <p:sp>
        <p:nvSpPr>
          <p:cNvPr id="14" name="圓角矩形 13"/>
          <p:cNvSpPr/>
          <p:nvPr/>
        </p:nvSpPr>
        <p:spPr>
          <a:xfrm>
            <a:off x="267597" y="1249772"/>
            <a:ext cx="11556399" cy="53687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95" y="4988510"/>
            <a:ext cx="2529805" cy="17884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5781" y="1531731"/>
            <a:ext cx="4424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lvl="0" indent="-3448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貳、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成績評量說明</a:t>
            </a:r>
            <a:endParaRPr kumimoji="0" lang="zh-TW" altLang="zh-TW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8004" y="2233789"/>
            <a:ext cx="1078397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TW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學期成績採各領域加權後之平均成績。</a:t>
            </a:r>
            <a:endParaRPr lang="zh-TW" altLang="zh-TW" sz="2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718185" indent="-448310" algn="just">
              <a:lnSpc>
                <a:spcPts val="2500"/>
              </a:lnSpc>
            </a:pPr>
            <a:r>
              <a:rPr lang="en-US" altLang="zh-TW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(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二</a:t>
            </a: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畢業成績採計</a:t>
            </a: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1~6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年級學期成績加權後之平均成績。</a:t>
            </a:r>
            <a:endParaRPr lang="zh-TW" altLang="zh-TW" sz="2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718185" indent="-448310" algn="just">
              <a:lnSpc>
                <a:spcPts val="2500"/>
              </a:lnSpc>
              <a:spcBef>
                <a:spcPts val="600"/>
              </a:spcBef>
            </a:pPr>
            <a:r>
              <a:rPr lang="en-US" altLang="zh-TW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  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【說明】：依據</a:t>
            </a: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“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國民小學及國民中學學生成績評量準則</a:t>
            </a: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” 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第十二條</a:t>
            </a:r>
            <a:endParaRPr lang="en-US" altLang="zh-TW" sz="24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18185" indent="-448310" algn="just">
              <a:lnSpc>
                <a:spcPts val="2500"/>
              </a:lnSpc>
            </a:pP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國民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中小學學生修業期滿，符合下列規定者，為成績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及格，由學校</a:t>
            </a:r>
            <a:endParaRPr lang="en-US" altLang="zh-TW" sz="2400" kern="100" dirty="0"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18185" indent="-448310" algn="just">
              <a:lnSpc>
                <a:spcPts val="2500"/>
              </a:lnSpc>
            </a:pP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發給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畢業證書；未符合者，發給結業證明書：</a:t>
            </a:r>
            <a:endParaRPr lang="zh-TW" altLang="zh-TW" sz="2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078230" indent="-270510" algn="just">
              <a:lnSpc>
                <a:spcPts val="2500"/>
              </a:lnSpc>
              <a:spcBef>
                <a:spcPts val="600"/>
              </a:spcBef>
            </a:pPr>
            <a:r>
              <a:rPr lang="zh-TW" altLang="en-US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、出席率及獎懲：學習期間授課總日數扣除學校核可之公、喪、病</a:t>
            </a:r>
            <a:endParaRPr lang="en-US" altLang="zh-TW" sz="24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078230" indent="-270510" algn="just">
              <a:lnSpc>
                <a:spcPts val="2500"/>
              </a:lnSpc>
            </a:pP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假，上課總出席率至少達三分之二以上，且經獎懲抵銷後，未滿</a:t>
            </a:r>
            <a:endParaRPr lang="en-US" altLang="zh-TW" sz="24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078230" indent="-270510" algn="just">
              <a:lnSpc>
                <a:spcPts val="2500"/>
              </a:lnSpc>
            </a:pP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三大過。</a:t>
            </a:r>
            <a:endParaRPr lang="zh-TW" altLang="zh-TW" sz="2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078230" indent="-270510" algn="just">
              <a:lnSpc>
                <a:spcPts val="2500"/>
              </a:lnSpc>
            </a:pPr>
            <a:r>
              <a:rPr lang="zh-TW" altLang="en-US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、領域學習課程成績：</a:t>
            </a:r>
            <a:endParaRPr lang="zh-TW" altLang="zh-TW" sz="2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078230" indent="-270510" algn="just">
              <a:lnSpc>
                <a:spcPts val="2500"/>
              </a:lnSpc>
            </a:pP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　 </a:t>
            </a: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     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國民小學階段：語文、數學、社會、自然科學、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藝術</a:t>
            </a:r>
            <a:endParaRPr lang="en-US" altLang="zh-TW" sz="24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078230" indent="-270510" algn="just">
              <a:lnSpc>
                <a:spcPts val="2500"/>
              </a:lnSpc>
            </a:pP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、綜合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活動、健康與體育七領域有四大領域以上，其</a:t>
            </a:r>
            <a:endParaRPr lang="en-US" altLang="zh-TW" sz="24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078230" indent="-270510" algn="just">
              <a:lnSpc>
                <a:spcPts val="2500"/>
              </a:lnSpc>
            </a:pP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各領域之畢業總平均成績，均達丙等以上。</a:t>
            </a:r>
            <a:endParaRPr lang="zh-TW" altLang="zh-TW" sz="2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539750" lvl="0" indent="-344805">
              <a:spcBef>
                <a:spcPts val="600"/>
              </a:spcBef>
              <a:defRPr/>
            </a:pPr>
            <a:endParaRPr kumimoji="0" lang="en-US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539750" marR="0" lvl="0" indent="-3448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209021" y="304538"/>
            <a:ext cx="6118059" cy="480544"/>
            <a:chOff x="4268337" y="134676"/>
            <a:chExt cx="6118059" cy="480544"/>
          </a:xfrm>
        </p:grpSpPr>
        <p:grpSp>
          <p:nvGrpSpPr>
            <p:cNvPr id="23" name="群組 22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25" name="＞形箭號 24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rgbClr val="C00000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26" name="＞形箭號 25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27" name="＞形箭號 26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24" name="＞形箭號 23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88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26913" y="1261820"/>
            <a:ext cx="11556399" cy="53687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47354" y="1266234"/>
            <a:ext cx="9144000" cy="87947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壹、上下學注意事項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217" y="2145119"/>
            <a:ext cx="10125594" cy="4550318"/>
          </a:xfrm>
        </p:spPr>
        <p:txBody>
          <a:bodyPr>
            <a:normAutofit fontScale="40000" lnSpcReduction="20000"/>
          </a:bodyPr>
          <a:lstStyle/>
          <a:p>
            <a:pPr algn="l"/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為維持學生上、下學時段校區附近交通秩序，及維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護學生上下學交通安全，特於上、下學時段規畫學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生上下車地點。</a:t>
            </a:r>
          </a:p>
          <a:p>
            <a:pPr algn="l"/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汽、機車停車及學生上下車地點如下：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5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52" y="5266969"/>
            <a:ext cx="2529805" cy="1788459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-262243"/>
            <a:ext cx="2657139" cy="1878479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347354" y="274793"/>
            <a:ext cx="3307080" cy="991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學務處</a:t>
            </a:r>
          </a:p>
        </p:txBody>
      </p:sp>
      <p:pic>
        <p:nvPicPr>
          <p:cNvPr id="7" name="內容版面配置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90"/>
            <a:ext cx="2657139" cy="1878479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4268337" y="134676"/>
            <a:ext cx="6118059" cy="480544"/>
            <a:chOff x="4268337" y="134676"/>
            <a:chExt cx="6118059" cy="480544"/>
          </a:xfrm>
        </p:grpSpPr>
        <p:grpSp>
          <p:nvGrpSpPr>
            <p:cNvPr id="25" name="群組 24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27" name="＞形箭號 26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28" name="＞形箭號 27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rgbClr val="C00000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29" name="＞形箭號 28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26" name="＞形箭號 25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37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6" y="0"/>
            <a:ext cx="2249888" cy="1590571"/>
          </a:xfrm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1015164" y="372344"/>
            <a:ext cx="3282834" cy="991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學務處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268337" y="134676"/>
            <a:ext cx="6118059" cy="480544"/>
            <a:chOff x="4268337" y="134676"/>
            <a:chExt cx="6118059" cy="480544"/>
          </a:xfrm>
        </p:grpSpPr>
        <p:grpSp>
          <p:nvGrpSpPr>
            <p:cNvPr id="26" name="群組 25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28" name="＞形箭號 27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29" name="＞形箭號 28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rgbClr val="C00000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30" name="＞形箭號 29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27" name="＞形箭號 26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015164" y="1463925"/>
            <a:ext cx="9371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 正門（中正路）：車輛可暫停圍牆邊或較遠之路旁，讓孩子走一小段路進入校門，進入校門後，請依下圖路線行進。放學亦請跟孩子約好接送地點。</a:t>
            </a: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060"/>
            <a:ext cx="7403740" cy="39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92" y="2848920"/>
            <a:ext cx="4113149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6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268337" y="134676"/>
            <a:ext cx="6118059" cy="480544"/>
            <a:chOff x="4268337" y="134676"/>
            <a:chExt cx="6118059" cy="480544"/>
          </a:xfrm>
        </p:grpSpPr>
        <p:grpSp>
          <p:nvGrpSpPr>
            <p:cNvPr id="3" name="群組 2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5" name="＞形箭號 4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6" name="＞形箭號 5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rgbClr val="C00000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7" name="＞形箭號 6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4" name="＞形箭號 3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  <p:pic>
        <p:nvPicPr>
          <p:cNvPr id="9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78"/>
            <a:ext cx="2249888" cy="1590571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1015164" y="372344"/>
            <a:ext cx="3282834" cy="991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學務處</a:t>
            </a:r>
          </a:p>
        </p:txBody>
      </p:sp>
      <p:sp>
        <p:nvSpPr>
          <p:cNvPr id="12" name="矩形 11"/>
          <p:cNvSpPr/>
          <p:nvPr/>
        </p:nvSpPr>
        <p:spPr>
          <a:xfrm>
            <a:off x="1488197" y="1485707"/>
            <a:ext cx="9582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由側門進入學校時鼓勵同學走人行步道進入學校，若要穿越馬路請務必聽從導護老師和志工的指揮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/>
          </a:p>
        </p:txBody>
      </p:sp>
      <p:pic>
        <p:nvPicPr>
          <p:cNvPr id="1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5308854" cy="39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5" y="2781300"/>
            <a:ext cx="6047232" cy="39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8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78"/>
            <a:ext cx="2249888" cy="1590571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356540" y="671908"/>
            <a:ext cx="3282834" cy="991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學務處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256145" y="191364"/>
            <a:ext cx="6118059" cy="480544"/>
            <a:chOff x="4268337" y="134676"/>
            <a:chExt cx="6118059" cy="480544"/>
          </a:xfrm>
        </p:grpSpPr>
        <p:grpSp>
          <p:nvGrpSpPr>
            <p:cNvPr id="5" name="群組 4"/>
            <p:cNvGrpSpPr/>
            <p:nvPr/>
          </p:nvGrpSpPr>
          <p:grpSpPr>
            <a:xfrm>
              <a:off x="4268337" y="152864"/>
              <a:ext cx="4621142" cy="462356"/>
              <a:chOff x="4388735" y="156968"/>
              <a:chExt cx="4621142" cy="462356"/>
            </a:xfrm>
          </p:grpSpPr>
          <p:sp>
            <p:nvSpPr>
              <p:cNvPr id="7" name="＞形箭號 6"/>
              <p:cNvSpPr/>
              <p:nvPr/>
            </p:nvSpPr>
            <p:spPr>
              <a:xfrm>
                <a:off x="4388735" y="167503"/>
                <a:ext cx="1624405" cy="451821"/>
              </a:xfrm>
              <a:prstGeom prst="chevron">
                <a:avLst/>
              </a:prstGeom>
              <a:solidFill>
                <a:srgbClr val="91BC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教務處</a:t>
                </a:r>
              </a:p>
            </p:txBody>
          </p:sp>
          <p:sp>
            <p:nvSpPr>
              <p:cNvPr id="8" name="＞形箭號 7"/>
              <p:cNvSpPr/>
              <p:nvPr/>
            </p:nvSpPr>
            <p:spPr>
              <a:xfrm>
                <a:off x="5899733" y="167502"/>
                <a:ext cx="1624405" cy="451821"/>
              </a:xfrm>
              <a:prstGeom prst="chevron">
                <a:avLst/>
              </a:prstGeom>
              <a:solidFill>
                <a:srgbClr val="57D9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rgbClr val="C00000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學務處</a:t>
                </a:r>
              </a:p>
            </p:txBody>
          </p:sp>
          <p:sp>
            <p:nvSpPr>
              <p:cNvPr id="9" name="＞形箭號 8"/>
              <p:cNvSpPr/>
              <p:nvPr/>
            </p:nvSpPr>
            <p:spPr>
              <a:xfrm>
                <a:off x="7385472" y="156968"/>
                <a:ext cx="1624405" cy="451821"/>
              </a:xfrm>
              <a:prstGeom prst="chevron">
                <a:avLst/>
              </a:prstGeom>
              <a:solidFill>
                <a:srgbClr val="AEBE7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>
                    <a:solidFill>
                      <a:schemeClr val="tx1"/>
                    </a:solidFill>
                    <a:latin typeface="華康鐵線龍門W3" panose="03000309000000000000" pitchFamily="65" charset="-120"/>
                    <a:ea typeface="華康鐵線龍門W3" panose="03000309000000000000" pitchFamily="65" charset="-120"/>
                  </a:rPr>
                  <a:t>總務處</a:t>
                </a:r>
              </a:p>
            </p:txBody>
          </p:sp>
        </p:grpSp>
        <p:sp>
          <p:nvSpPr>
            <p:cNvPr id="6" name="＞形箭號 5"/>
            <p:cNvSpPr/>
            <p:nvPr/>
          </p:nvSpPr>
          <p:spPr>
            <a:xfrm>
              <a:off x="8761991" y="134676"/>
              <a:ext cx="1624405" cy="451821"/>
            </a:xfrm>
            <a:prstGeom prst="chevron">
              <a:avLst/>
            </a:prstGeom>
            <a:solidFill>
              <a:srgbClr val="F4B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華康鐵線龍門W3" panose="03000309000000000000" pitchFamily="65" charset="-120"/>
                  <a:ea typeface="華康鐵線龍門W3" panose="03000309000000000000" pitchFamily="65" charset="-120"/>
                </a:rPr>
                <a:t>輔導室</a:t>
              </a:r>
            </a:p>
          </p:txBody>
        </p:sp>
      </p:grpSp>
      <p:pic>
        <p:nvPicPr>
          <p:cNvPr id="11" name="內容版面配置區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474" y="856678"/>
            <a:ext cx="6116694" cy="60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9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039905"/>
          </a:xfrm>
        </p:spPr>
        <p:txBody>
          <a:bodyPr/>
          <a:lstStyle/>
          <a:p>
            <a:pPr algn="ctr"/>
            <a:r>
              <a:rPr lang="en-US" altLang="zh-TW" dirty="0"/>
              <a:t>112</a:t>
            </a:r>
            <a:r>
              <a:rPr lang="zh-TW" altLang="en-US" dirty="0"/>
              <a:t>年流感注射同意書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B75A719-FB35-C2C3-2844-4D92A8856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06" y="968188"/>
            <a:ext cx="5477435" cy="5208775"/>
          </a:xfrm>
        </p:spPr>
      </p:pic>
      <p:pic>
        <p:nvPicPr>
          <p:cNvPr id="4" name="內容版面配置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4" y="-324692"/>
            <a:ext cx="3657600" cy="25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6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901</Words>
  <Application>Microsoft Office PowerPoint</Application>
  <PresentationFormat>寬螢幕</PresentationFormat>
  <Paragraphs>116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Microsoft JhengHei UI</vt:lpstr>
      <vt:lpstr>華康勘亭流</vt:lpstr>
      <vt:lpstr>華康鐵線龍門W3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 112學年度     富岡國小校務宣導</vt:lpstr>
      <vt:lpstr>教務處</vt:lpstr>
      <vt:lpstr>教務處</vt:lpstr>
      <vt:lpstr>教務處</vt:lpstr>
      <vt:lpstr>壹、上下學注意事項</vt:lpstr>
      <vt:lpstr>PowerPoint 簡報</vt:lpstr>
      <vt:lpstr>PowerPoint 簡報</vt:lpstr>
      <vt:lpstr>PowerPoint 簡報</vt:lpstr>
      <vt:lpstr>112年流感注射同意書</vt:lpstr>
      <vt:lpstr>流感電子化系統</vt:lpstr>
      <vt:lpstr>流感電子化系統</vt:lpstr>
      <vt:lpstr>總務處</vt:lpstr>
      <vt:lpstr>輔導室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101</cp:revision>
  <dcterms:created xsi:type="dcterms:W3CDTF">2021-09-03T02:58:05Z</dcterms:created>
  <dcterms:modified xsi:type="dcterms:W3CDTF">2023-09-13T01:24:11Z</dcterms:modified>
</cp:coreProperties>
</file>